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7" r:id="rId4"/>
    <p:sldId id="257" r:id="rId5"/>
    <p:sldId id="258" r:id="rId6"/>
    <p:sldId id="259" r:id="rId7"/>
    <p:sldId id="260" r:id="rId8"/>
    <p:sldId id="262" r:id="rId9"/>
    <p:sldId id="263" r:id="rId10"/>
    <p:sldId id="264" r:id="rId11"/>
    <p:sldId id="265" r:id="rId12"/>
    <p:sldId id="261" r:id="rId13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E5B328F-9D96-2F0F-EA56-AE4D8D0E2F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A73F4796-925A-52E7-51B1-72274EB2D5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28A37C43-AFE4-6F9A-CF80-6065B55733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AA596-1F0C-42F7-A9B5-5CB105A0F4FC}" type="datetimeFigureOut">
              <a:rPr lang="pl-PL" smtClean="0"/>
              <a:t>18.12.2023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C70FF4D6-3F8B-252B-9200-E91C6C209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F7E1ED7-AACF-3ED7-8417-C1A402382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BA887-6D77-42E8-B56E-F5D8829C5E6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71203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5025C4F-EC9A-F9FD-5F07-FC0F8818D7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1AFFD64B-7922-994D-38F6-A552A86B3A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C21A11A1-F6F5-48AF-E0DE-20680B9341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AA596-1F0C-42F7-A9B5-5CB105A0F4FC}" type="datetimeFigureOut">
              <a:rPr lang="pl-PL" smtClean="0"/>
              <a:t>18.12.2023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4D6FB73B-2A31-A170-C1EA-A859601C1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8E9EF7C1-5955-2430-9AC3-135F0B151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BA887-6D77-42E8-B56E-F5D8829C5E6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41681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53E23BFE-FD12-9BAF-2BF0-A4C66578417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ACBD2D7D-E781-22CE-3B24-8BC6451150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51F6F4C6-9C38-72C5-5D9E-16EDFB79EF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AA596-1F0C-42F7-A9B5-5CB105A0F4FC}" type="datetimeFigureOut">
              <a:rPr lang="pl-PL" smtClean="0"/>
              <a:t>18.12.2023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ACBC925A-CDAA-3E8A-3590-E94AEE2031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7F009579-1510-4859-46FF-53CF4CC146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BA887-6D77-42E8-B56E-F5D8829C5E6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45503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1CBB8A6-9D2F-0285-B1D4-CD829222FD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78CCCCE-202E-63F3-4993-5B0262CC16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6C8A0687-2441-4204-07C4-3DE3788CED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AA596-1F0C-42F7-A9B5-5CB105A0F4FC}" type="datetimeFigureOut">
              <a:rPr lang="pl-PL" smtClean="0"/>
              <a:t>18.12.2023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F4946CA0-DC9D-5724-D302-FE210F550B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7CDA70A7-3EA3-4B0D-D2EC-4516CC55F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BA887-6D77-42E8-B56E-F5D8829C5E6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97252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85EB540-726B-8190-A9A8-B125591679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345424C8-A9D9-5E33-3035-11F419E310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8EFD9F65-3CB8-9845-749A-B87A430290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AA596-1F0C-42F7-A9B5-5CB105A0F4FC}" type="datetimeFigureOut">
              <a:rPr lang="pl-PL" smtClean="0"/>
              <a:t>18.12.2023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54C8EC36-5DEC-F055-0C07-58E20CF53B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6E395331-BFDD-7EF7-0202-597AEA62A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BA887-6D77-42E8-B56E-F5D8829C5E6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391117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1A91143-A0AB-5809-46B0-583A5355B7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26A6DA4-AFCD-47E3-D30E-6FD54DFE4E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8E65BCFE-950E-791F-5F87-FFE094964F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B0553E4F-611C-3E41-BBB0-AA71A3D259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AA596-1F0C-42F7-A9B5-5CB105A0F4FC}" type="datetimeFigureOut">
              <a:rPr lang="pl-PL" smtClean="0"/>
              <a:t>18.12.2023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4C81705D-623B-9DC5-58C3-51A9B0DE9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773D8F7B-73EA-1B94-4208-007FC1D5F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BA887-6D77-42E8-B56E-F5D8829C5E6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21084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440FECC-C67D-0626-FD63-25F0024B3C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4E8405D1-1764-B891-698B-4049AD03AA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35A33D16-95F8-C9BB-307E-E9ECFE4BDF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B6495EDC-CBD6-F4BD-A762-AAD38CB9EA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DED7CB1D-1FFA-7261-550F-FC1992BB512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08D55853-536C-EFB0-3387-E626DB43A2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AA596-1F0C-42F7-A9B5-5CB105A0F4FC}" type="datetimeFigureOut">
              <a:rPr lang="pl-PL" smtClean="0"/>
              <a:t>18.12.2023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00E89583-DD73-0F61-974F-24F2FE96D3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F11AE027-E5DD-1259-E415-B7C6B7A6B9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BA887-6D77-42E8-B56E-F5D8829C5E6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337538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A0FC5DC-BD12-B184-A6C7-0004346066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EB963D3B-8450-222D-3CD0-E74A8BF206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AA596-1F0C-42F7-A9B5-5CB105A0F4FC}" type="datetimeFigureOut">
              <a:rPr lang="pl-PL" smtClean="0"/>
              <a:t>18.12.2023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E3F110D1-EE5C-BB01-389A-1A8AE2577C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34C24FA5-DF92-C2B8-648D-14D26CDF2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BA887-6D77-42E8-B56E-F5D8829C5E6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982696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27DB25E2-734C-BCF7-3AE9-22592C4B6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AA596-1F0C-42F7-A9B5-5CB105A0F4FC}" type="datetimeFigureOut">
              <a:rPr lang="pl-PL" smtClean="0"/>
              <a:t>18.12.2023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74E8611E-1CB5-6A6A-5DD8-8ACF22944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5DDBD0DA-581C-1AA0-579B-7FD5FCEA8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BA887-6D77-42E8-B56E-F5D8829C5E6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617324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A03DE16-E6A8-97DB-90FC-B0700E9D31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F46DE60-C31A-E59A-1170-957270BC28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549DDC96-9C68-C3E5-077B-8B0DA5BE72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8AC85CB4-713E-4D1E-5E27-680ED6B140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AA596-1F0C-42F7-A9B5-5CB105A0F4FC}" type="datetimeFigureOut">
              <a:rPr lang="pl-PL" smtClean="0"/>
              <a:t>18.12.2023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891F782E-0F4C-C391-CF9D-ABEAEDCCB8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2F254B5D-F2E7-1528-6AA0-C91A35121C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BA887-6D77-42E8-B56E-F5D8829C5E6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759785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A009C43-ACF6-1BFA-B1E2-3F7702BE94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F5DE14CA-239F-9CD7-1C83-44620E7102E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4E0613A0-7ABF-19FC-B264-97FC2F2254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EDC6FBA5-F5F2-3E36-F46B-A6336D36E5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AA596-1F0C-42F7-A9B5-5CB105A0F4FC}" type="datetimeFigureOut">
              <a:rPr lang="pl-PL" smtClean="0"/>
              <a:t>18.12.2023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E53452A5-6911-EC8D-39EE-30ABFF4BA5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37C22C06-C6AE-049F-A819-22DC64667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BA887-6D77-42E8-B56E-F5D8829C5E6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623359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698C7263-48C5-635D-6488-8B56474563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F7A4C55-C0F1-94A3-9FB8-FC935291C3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D2EFF24E-7931-BD7A-8059-0686138846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BAA596-1F0C-42F7-A9B5-5CB105A0F4FC}" type="datetimeFigureOut">
              <a:rPr lang="pl-PL" smtClean="0"/>
              <a:t>18.12.2023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C0090C50-962A-7DBD-9EB1-A4436C123F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428907F8-2D1E-A68B-F7FD-695B9CF75F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1BA887-6D77-42E8-B56E-F5D8829C5E6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23673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923FFD2-D857-6CEB-7CF2-EE4172C75F1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b="1" dirty="0"/>
              <a:t>Wydatki majątkowe Gminy Piaski</a:t>
            </a:r>
          </a:p>
        </p:txBody>
      </p:sp>
    </p:spTree>
    <p:extLst>
      <p:ext uri="{BB962C8B-B14F-4D97-AF65-F5344CB8AC3E}">
        <p14:creationId xmlns:p14="http://schemas.microsoft.com/office/powerpoint/2010/main" val="30412482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5983319-832C-4B49-9715-834A231F05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2800" b="1" dirty="0"/>
              <a:t>7. Zakup i montaż urządzeń zabawowych na plac zabaw w Piaskach i Strzelcach Wielkich </a:t>
            </a:r>
            <a:r>
              <a:rPr lang="pl-PL" sz="2800" b="1" u="sng" dirty="0"/>
              <a:t>183 360,92 zł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EE66F94-D6C6-9E04-D291-0C9A6C0C98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400" dirty="0"/>
              <a:t>Środki z PFRON 146 688,74 zł</a:t>
            </a:r>
          </a:p>
          <a:p>
            <a:r>
              <a:rPr lang="pl-PL" sz="2400" dirty="0"/>
              <a:t>Środki własne: 36 672,18 zł</a:t>
            </a:r>
          </a:p>
          <a:p>
            <a:endParaRPr lang="pl-PL" sz="2400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0E077A9E-B719-B73D-45CE-07C1A9E5ED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604" y="2783149"/>
            <a:ext cx="5196396" cy="3897297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C30B388F-4AA8-CA87-B5F9-D449BD3BF8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9896" y="1825625"/>
            <a:ext cx="4823904" cy="3270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9333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B827F72-91E4-E6E1-27C8-48A85FB9FD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41538"/>
            <a:ext cx="10515600" cy="5635425"/>
          </a:xfrm>
        </p:spPr>
        <p:txBody>
          <a:bodyPr/>
          <a:lstStyle/>
          <a:p>
            <a:pPr marL="0" indent="0" algn="ctr">
              <a:buNone/>
            </a:pPr>
            <a:r>
              <a:rPr lang="pl-PL" b="1" dirty="0">
                <a:latin typeface="+mj-lt"/>
              </a:rPr>
              <a:t>8. Budowa ciągu pieszo rowerowego przy drodze krajowej nr 12 na odcinku Gostyń-Piaski- opracowanie dokumentacji projektowej </a:t>
            </a:r>
          </a:p>
          <a:p>
            <a:pPr marL="0" indent="0" algn="ctr">
              <a:buNone/>
            </a:pPr>
            <a:r>
              <a:rPr lang="pl-PL" b="1" u="sng" dirty="0">
                <a:latin typeface="+mj-lt"/>
              </a:rPr>
              <a:t>115 700,00 zł</a:t>
            </a:r>
          </a:p>
          <a:p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756B8D94-F63E-5B6B-720A-C91D03201E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21" y="2015231"/>
            <a:ext cx="8095318" cy="4394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4728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6048C2C-49BB-BD7C-C0AD-C74600BAAA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8189"/>
            <a:ext cx="10515600" cy="1325563"/>
          </a:xfrm>
        </p:spPr>
        <p:txBody>
          <a:bodyPr>
            <a:normAutofit/>
          </a:bodyPr>
          <a:lstStyle/>
          <a:p>
            <a:br>
              <a:rPr lang="pl-PL" sz="3600" dirty="0"/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9C6E057-D3F7-BADE-8F45-0A9536726B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3984"/>
            <a:ext cx="10515600" cy="6267635"/>
          </a:xfrm>
        </p:spPr>
        <p:txBody>
          <a:bodyPr/>
          <a:lstStyle/>
          <a:p>
            <a:pPr marL="0" indent="0">
              <a:buNone/>
            </a:pPr>
            <a:r>
              <a:rPr lang="pl-PL" b="1" dirty="0">
                <a:latin typeface="+mj-lt"/>
              </a:rPr>
              <a:t>9. Wymiana pokrycia dachowego oraz odnowienie elewacji na zabytkowym budynku pastorówki w Piaskach: </a:t>
            </a:r>
            <a:r>
              <a:rPr lang="pl-PL" b="1" u="sng" dirty="0">
                <a:latin typeface="+mj-lt"/>
              </a:rPr>
              <a:t>600 000,00 zł</a:t>
            </a:r>
            <a:endParaRPr lang="pl-PL" dirty="0">
              <a:latin typeface="+mj-lt"/>
            </a:endParaRPr>
          </a:p>
          <a:p>
            <a:r>
              <a:rPr lang="pl-PL" sz="2400" dirty="0"/>
              <a:t>wydatki z Funduszu Przeciwdziałania COVID 19: 500 000,00 zł</a:t>
            </a:r>
          </a:p>
          <a:p>
            <a:r>
              <a:rPr lang="pl-PL" sz="2400" dirty="0"/>
              <a:t>wydatki wkład własny: 100 000,00 zł</a:t>
            </a:r>
          </a:p>
          <a:p>
            <a:pPr marL="0" indent="0">
              <a:buNone/>
            </a:pPr>
            <a:endParaRPr lang="pl-PL" sz="600" b="1" dirty="0"/>
          </a:p>
          <a:p>
            <a:pPr marL="0" indent="0">
              <a:buNone/>
            </a:pPr>
            <a:r>
              <a:rPr lang="pl-PL" sz="2600" b="1" dirty="0">
                <a:latin typeface="+mj-lt"/>
              </a:rPr>
              <a:t>10. Dotacja na zadanie pn. Ratunkowe prace konserwatorskie ruchomych elementów i robót budowlanych w Kościele parafialnym p.w. Św. Marcina Biskupa w Strzelcach Wielkich </a:t>
            </a:r>
            <a:r>
              <a:rPr lang="pl-PL" sz="2600" b="1" u="sng" dirty="0">
                <a:latin typeface="+mj-lt"/>
              </a:rPr>
              <a:t>1 000 500,00 zł</a:t>
            </a:r>
          </a:p>
          <a:p>
            <a:pPr marL="0" indent="0">
              <a:buNone/>
            </a:pPr>
            <a:r>
              <a:rPr lang="pl-PL" sz="2400" dirty="0"/>
              <a:t>- środki z Funduszu Przeciwdziałania COVID 19: 1 000 500,00 zł </a:t>
            </a:r>
          </a:p>
          <a:p>
            <a:pPr marL="0" indent="0">
              <a:buNone/>
            </a:pPr>
            <a:endParaRPr lang="pl-PL" sz="1100" b="1" dirty="0"/>
          </a:p>
          <a:p>
            <a:pPr marL="0" indent="0">
              <a:buNone/>
            </a:pPr>
            <a:r>
              <a:rPr lang="pl-PL" b="1" dirty="0">
                <a:latin typeface="+mj-lt"/>
              </a:rPr>
              <a:t>11. Wymiana pokrycia dachowego na budynku Urzędu Gminy w Piaskach oraz prace budowlane na poddaszu  </a:t>
            </a:r>
            <a:r>
              <a:rPr lang="pl-PL" b="1" u="sng" dirty="0">
                <a:latin typeface="+mj-lt"/>
              </a:rPr>
              <a:t>300 000,00 zł</a:t>
            </a:r>
          </a:p>
          <a:p>
            <a:pPr marL="0" indent="0">
              <a:buNone/>
            </a:pPr>
            <a:endParaRPr lang="pl-PL" sz="600" b="1" u="sng" dirty="0">
              <a:latin typeface="+mj-lt"/>
            </a:endParaRPr>
          </a:p>
          <a:p>
            <a:pPr marL="0" indent="0">
              <a:buNone/>
            </a:pPr>
            <a:r>
              <a:rPr lang="pl-PL" dirty="0"/>
              <a:t>12. Budowa kanalizacji sanitarnej wraz z przyłączami w Strzelcach Wielkich  </a:t>
            </a:r>
            <a:r>
              <a:rPr lang="pl-PL" u="sng" dirty="0"/>
              <a:t>1 738 018,00 zł</a:t>
            </a:r>
          </a:p>
        </p:txBody>
      </p:sp>
    </p:spTree>
    <p:extLst>
      <p:ext uri="{BB962C8B-B14F-4D97-AF65-F5344CB8AC3E}">
        <p14:creationId xmlns:p14="http://schemas.microsoft.com/office/powerpoint/2010/main" val="42875566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965EA2F-6437-BC86-A655-18126E0827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04382"/>
          </a:xfrm>
        </p:spPr>
        <p:txBody>
          <a:bodyPr/>
          <a:lstStyle/>
          <a:p>
            <a:pPr algn="ctr"/>
            <a:r>
              <a:rPr lang="pl-PL" b="1" dirty="0"/>
              <a:t>Wydatki majątkowe w latach 2014-2024</a:t>
            </a:r>
          </a:p>
        </p:txBody>
      </p:sp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8DE8AEE5-0056-E45C-43AB-43E8C8B5E1E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96492884"/>
              </p:ext>
            </p:extLst>
          </p:nvPr>
        </p:nvGraphicFramePr>
        <p:xfrm>
          <a:off x="745725" y="1690687"/>
          <a:ext cx="2965141" cy="4475844"/>
        </p:xfrm>
        <a:graphic>
          <a:graphicData uri="http://schemas.openxmlformats.org/drawingml/2006/table">
            <a:tbl>
              <a:tblPr/>
              <a:tblGrid>
                <a:gridCol w="1360476">
                  <a:extLst>
                    <a:ext uri="{9D8B030D-6E8A-4147-A177-3AD203B41FA5}">
                      <a16:colId xmlns:a16="http://schemas.microsoft.com/office/drawing/2014/main" val="1371710174"/>
                    </a:ext>
                  </a:extLst>
                </a:gridCol>
                <a:gridCol w="1604665">
                  <a:extLst>
                    <a:ext uri="{9D8B030D-6E8A-4147-A177-3AD203B41FA5}">
                      <a16:colId xmlns:a16="http://schemas.microsoft.com/office/drawing/2014/main" val="1168039975"/>
                    </a:ext>
                  </a:extLst>
                </a:gridCol>
              </a:tblGrid>
              <a:tr h="30750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Times New Roman" panose="02020603050405020304" pitchFamily="18" charset="0"/>
                        </a:rPr>
                        <a:t>Rok budżetowy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Times New Roman" panose="02020603050405020304" pitchFamily="18" charset="0"/>
                        </a:rPr>
                        <a:t>Wysokość wydatków majątkowych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9654600"/>
                  </a:ext>
                </a:extLst>
              </a:tr>
              <a:tr h="3721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Times New Roman" panose="02020603050405020304" pitchFamily="18" charset="0"/>
                        </a:rPr>
                        <a:t>2014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 b="1" dirty="0">
                          <a:effectLst/>
                          <a:latin typeface="Times New Roman" panose="02020603050405020304" pitchFamily="18" charset="0"/>
                        </a:rPr>
                        <a:t>4 369 291,99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79815662"/>
                  </a:ext>
                </a:extLst>
              </a:tr>
              <a:tr h="37286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Times New Roman" panose="02020603050405020304" pitchFamily="18" charset="0"/>
                        </a:rPr>
                        <a:t>2015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 b="1" dirty="0">
                          <a:effectLst/>
                          <a:latin typeface="Times New Roman" panose="02020603050405020304" pitchFamily="18" charset="0"/>
                        </a:rPr>
                        <a:t>3 005 414,54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71758678"/>
                  </a:ext>
                </a:extLst>
              </a:tr>
              <a:tr h="3373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Times New Roman" panose="02020603050405020304" pitchFamily="18" charset="0"/>
                        </a:rPr>
                        <a:t>2016</a:t>
                      </a:r>
                      <a:endParaRPr lang="pl-PL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 b="1" dirty="0">
                          <a:effectLst/>
                          <a:latin typeface="Times New Roman" panose="02020603050405020304" pitchFamily="18" charset="0"/>
                        </a:rPr>
                        <a:t>3 513 250,00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11868915"/>
                  </a:ext>
                </a:extLst>
              </a:tr>
              <a:tr h="37719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Times New Roman" panose="02020603050405020304" pitchFamily="18" charset="0"/>
                        </a:rPr>
                        <a:t>2017</a:t>
                      </a:r>
                      <a:endParaRPr lang="pl-PL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 b="1" dirty="0">
                          <a:effectLst/>
                          <a:latin typeface="Times New Roman" panose="02020603050405020304" pitchFamily="18" charset="0"/>
                        </a:rPr>
                        <a:t>5 754 533,02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2240874"/>
                  </a:ext>
                </a:extLst>
              </a:tr>
              <a:tr h="37719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Times New Roman" panose="02020603050405020304" pitchFamily="18" charset="0"/>
                        </a:rPr>
                        <a:t>2018</a:t>
                      </a:r>
                      <a:endParaRPr lang="pl-PL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 b="1" dirty="0">
                          <a:effectLst/>
                          <a:latin typeface="Times New Roman" panose="02020603050405020304" pitchFamily="18" charset="0"/>
                        </a:rPr>
                        <a:t>7 443 499,95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9053703"/>
                  </a:ext>
                </a:extLst>
              </a:tr>
              <a:tr h="37719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Times New Roman" panose="02020603050405020304" pitchFamily="18" charset="0"/>
                        </a:rPr>
                        <a:t>2019</a:t>
                      </a:r>
                      <a:endParaRPr lang="pl-PL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 b="1" dirty="0">
                          <a:effectLst/>
                          <a:latin typeface="Times New Roman" panose="02020603050405020304" pitchFamily="18" charset="0"/>
                        </a:rPr>
                        <a:t>2 727 994,81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9801499"/>
                  </a:ext>
                </a:extLst>
              </a:tr>
              <a:tr h="39290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Times New Roman" panose="02020603050405020304" pitchFamily="18" charset="0"/>
                        </a:rPr>
                        <a:t>2020</a:t>
                      </a:r>
                      <a:endParaRPr lang="pl-PL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 b="1" dirty="0">
                          <a:effectLst/>
                          <a:latin typeface="Times New Roman" panose="02020603050405020304" pitchFamily="18" charset="0"/>
                        </a:rPr>
                        <a:t>3 379 308,26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08618301"/>
                  </a:ext>
                </a:extLst>
              </a:tr>
              <a:tr h="39290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Times New Roman" panose="02020603050405020304" pitchFamily="18" charset="0"/>
                        </a:rPr>
                        <a:t>2021</a:t>
                      </a:r>
                      <a:endParaRPr lang="pl-PL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 b="1" dirty="0">
                          <a:effectLst/>
                          <a:latin typeface="Times New Roman" panose="02020603050405020304" pitchFamily="18" charset="0"/>
                        </a:rPr>
                        <a:t>3 312 109,20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62740081"/>
                  </a:ext>
                </a:extLst>
              </a:tr>
              <a:tr h="39290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Times New Roman" panose="02020603050405020304" pitchFamily="18" charset="0"/>
                        </a:rPr>
                        <a:t>2022</a:t>
                      </a:r>
                      <a:endParaRPr lang="pl-PL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 b="1" dirty="0">
                          <a:effectLst/>
                          <a:latin typeface="Times New Roman" panose="02020603050405020304" pitchFamily="18" charset="0"/>
                        </a:rPr>
                        <a:t>6 155 780,17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58841884"/>
                  </a:ext>
                </a:extLst>
              </a:tr>
              <a:tr h="32452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Times New Roman" panose="02020603050405020304" pitchFamily="18" charset="0"/>
                        </a:rPr>
                        <a:t>2023</a:t>
                      </a:r>
                      <a:endParaRPr lang="pl-PL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 b="1" dirty="0">
                          <a:effectLst/>
                          <a:latin typeface="Times New Roman" panose="02020603050405020304" pitchFamily="18" charset="0"/>
                        </a:rPr>
                        <a:t>20 656 253,85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7984621"/>
                  </a:ext>
                </a:extLst>
              </a:tr>
              <a:tr h="39290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Times New Roman" panose="02020603050405020304" pitchFamily="18" charset="0"/>
                        </a:rPr>
                        <a:t>2024</a:t>
                      </a:r>
                      <a:endParaRPr lang="pl-PL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 b="1" dirty="0">
                          <a:effectLst/>
                          <a:latin typeface="Times New Roman" panose="02020603050405020304" pitchFamily="18" charset="0"/>
                        </a:rPr>
                        <a:t>23 049 144,30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59532172"/>
                  </a:ext>
                </a:extLst>
              </a:tr>
            </a:tbl>
          </a:graphicData>
        </a:graphic>
      </p:graphicFrame>
      <p:pic>
        <p:nvPicPr>
          <p:cNvPr id="8" name="Obraz 7">
            <a:extLst>
              <a:ext uri="{FF2B5EF4-FFF2-40B4-BE49-F238E27FC236}">
                <a16:creationId xmlns:a16="http://schemas.microsoft.com/office/drawing/2014/main" id="{7A7027FE-D427-3F3B-EEF6-A19630A519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0866" y="1522602"/>
            <a:ext cx="8107866" cy="4970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9746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B25F2C9-9B3C-9482-1A0B-31BD081EE8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27969"/>
            <a:ext cx="10515600" cy="5448994"/>
          </a:xfrm>
        </p:spPr>
        <p:txBody>
          <a:bodyPr/>
          <a:lstStyle/>
          <a:p>
            <a:pPr marL="0" indent="0" algn="ctr">
              <a:buNone/>
            </a:pPr>
            <a:endParaRPr lang="pl-PL" dirty="0"/>
          </a:p>
          <a:p>
            <a:pPr marL="0" indent="0" algn="ctr">
              <a:buNone/>
            </a:pPr>
            <a:r>
              <a:rPr lang="pl-PL" sz="4000" dirty="0"/>
              <a:t>Wydatki majątkowe Gminy Piaski zaplanowane na rok 2024 </a:t>
            </a:r>
          </a:p>
          <a:p>
            <a:pPr algn="ctr"/>
            <a:endParaRPr lang="pl-PL" sz="3200" dirty="0"/>
          </a:p>
          <a:p>
            <a:pPr marL="0" indent="0" algn="ctr">
              <a:buNone/>
            </a:pPr>
            <a:endParaRPr lang="pl-PL" sz="1200" dirty="0"/>
          </a:p>
          <a:p>
            <a:pPr marL="0" indent="0" algn="ctr">
              <a:buNone/>
            </a:pPr>
            <a:r>
              <a:rPr lang="pl-PL" sz="4400" u="sng" dirty="0">
                <a:highlight>
                  <a:srgbClr val="FFFF00"/>
                </a:highlight>
              </a:rPr>
              <a:t>23 049 144,30 zł</a:t>
            </a:r>
          </a:p>
        </p:txBody>
      </p:sp>
    </p:spTree>
    <p:extLst>
      <p:ext uri="{BB962C8B-B14F-4D97-AF65-F5344CB8AC3E}">
        <p14:creationId xmlns:p14="http://schemas.microsoft.com/office/powerpoint/2010/main" val="40722322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44B4169-40B5-5C76-7CFF-4E7761D150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l-PL" sz="2800" b="1" dirty="0"/>
              <a:t>1. Modernizacja stacji uzdatniania wody w Smogorzewie i Podrzeczu dla zabezpieczenia bezpieczeństwa mieszkańców</a:t>
            </a:r>
            <a:endParaRPr lang="pl-PL" sz="28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FA10C12-35B6-4876-4246-33A9C1B87D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400" dirty="0"/>
              <a:t>Wartość zadania : </a:t>
            </a:r>
            <a:r>
              <a:rPr lang="pl-PL" sz="2400" u="sng" dirty="0"/>
              <a:t>8 480 000,00 zł </a:t>
            </a:r>
            <a:r>
              <a:rPr lang="pl-PL" sz="2400" dirty="0"/>
              <a:t>planowany termin realizacji 2024-2025 w tym:</a:t>
            </a:r>
          </a:p>
          <a:p>
            <a:r>
              <a:rPr lang="pl-PL" sz="2000" dirty="0"/>
              <a:t>Środki z Rządowego Programu Polski Ład: </a:t>
            </a:r>
            <a:r>
              <a:rPr lang="pl-PL" sz="2000" u="sng" dirty="0"/>
              <a:t>7 980 000,00 zł</a:t>
            </a:r>
          </a:p>
          <a:p>
            <a:r>
              <a:rPr lang="pl-PL" sz="2000" dirty="0"/>
              <a:t>Wkład własny </a:t>
            </a:r>
            <a:r>
              <a:rPr lang="pl-PL" sz="2000" u="sng" dirty="0"/>
              <a:t>500 000,00 zł</a:t>
            </a:r>
          </a:p>
          <a:p>
            <a:endParaRPr lang="pl-PL" sz="1800" dirty="0"/>
          </a:p>
          <a:p>
            <a:pPr marL="0" indent="0">
              <a:buNone/>
            </a:pPr>
            <a:r>
              <a:rPr lang="pl-PL" sz="2000" dirty="0">
                <a:highlight>
                  <a:srgbClr val="FFFF00"/>
                </a:highlight>
              </a:rPr>
              <a:t> </a:t>
            </a:r>
            <a:r>
              <a:rPr lang="pl-PL" sz="2400" u="sng" dirty="0">
                <a:highlight>
                  <a:srgbClr val="FFFF00"/>
                </a:highlight>
              </a:rPr>
              <a:t>Wysokość środków zaplanowanych </a:t>
            </a:r>
          </a:p>
          <a:p>
            <a:pPr marL="0" indent="0">
              <a:buNone/>
            </a:pPr>
            <a:r>
              <a:rPr lang="pl-PL" sz="2400" u="sng" dirty="0">
                <a:highlight>
                  <a:srgbClr val="FFFF00"/>
                </a:highlight>
              </a:rPr>
              <a:t>na rok 2024: 3 392 000,00 zł</a:t>
            </a:r>
          </a:p>
          <a:p>
            <a:pPr marL="0" indent="0">
              <a:buNone/>
            </a:pPr>
            <a:r>
              <a:rPr lang="pl-PL" sz="1800" dirty="0"/>
              <a:t>Środki z Rządowego Programu Polski Ład: </a:t>
            </a:r>
            <a:r>
              <a:rPr lang="pl-PL" sz="2000" dirty="0"/>
              <a:t>3 192 000,00 zł</a:t>
            </a:r>
          </a:p>
          <a:p>
            <a:pPr marL="0" indent="0">
              <a:buNone/>
            </a:pPr>
            <a:r>
              <a:rPr lang="pl-PL" sz="2000" dirty="0"/>
              <a:t>Wkład własny 200 000,00 zł</a:t>
            </a:r>
          </a:p>
          <a:p>
            <a:pPr marL="0" indent="0">
              <a:buNone/>
            </a:pPr>
            <a:endParaRPr lang="pl-PL" sz="2000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2F5A3F08-A16C-6320-1D2F-C8E0E5ABED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6310" y="2752131"/>
            <a:ext cx="5255581" cy="3027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787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0EBCACF-D1FF-E704-0542-A7E7E7463B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7067"/>
            <a:ext cx="10515600" cy="922137"/>
          </a:xfrm>
        </p:spPr>
        <p:txBody>
          <a:bodyPr>
            <a:normAutofit fontScale="90000"/>
          </a:bodyPr>
          <a:lstStyle/>
          <a:p>
            <a:pPr algn="ctr"/>
            <a:r>
              <a:rPr lang="pl-PL" sz="3100" b="1" dirty="0"/>
              <a:t>2. Termomodernizacja budynku oświatowego w Gminie Piaski </a:t>
            </a:r>
            <a:br>
              <a:rPr lang="pl-PL" sz="3100" b="1" dirty="0"/>
            </a:br>
            <a:r>
              <a:rPr lang="pl-PL" sz="3100" b="1" u="sng" dirty="0"/>
              <a:t>5 940 050,00 zł ( Szkoła Podstawowa w Piaskach)</a:t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DA4C3F4-B1D1-0CD3-E195-ABDD793E55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87262"/>
            <a:ext cx="10515600" cy="4889701"/>
          </a:xfrm>
        </p:spPr>
        <p:txBody>
          <a:bodyPr/>
          <a:lstStyle/>
          <a:p>
            <a:r>
              <a:rPr lang="pl-PL" sz="2400" dirty="0"/>
              <a:t>wydatki Polski Ład: 5 020 000,00 zł</a:t>
            </a:r>
          </a:p>
          <a:p>
            <a:r>
              <a:rPr lang="pl-PL" sz="2400" dirty="0"/>
              <a:t>wydatki wkład własny: 920 050,00 zł</a:t>
            </a:r>
          </a:p>
          <a:p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6ACEC948-42BF-2221-1601-E13DDF79FD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426970"/>
            <a:ext cx="5420557" cy="3591119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EDFBCBC6-A53F-4D0B-3B8C-CB1838B91A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7616" y="2621307"/>
            <a:ext cx="4446184" cy="3334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4921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F040226-F1DD-0912-B72E-A6D11A105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16746"/>
            <a:ext cx="10515600" cy="873942"/>
          </a:xfrm>
        </p:spPr>
        <p:txBody>
          <a:bodyPr>
            <a:normAutofit fontScale="90000"/>
          </a:bodyPr>
          <a:lstStyle/>
          <a:p>
            <a:pPr algn="ctr"/>
            <a:r>
              <a:rPr lang="pl-PL" sz="3100" b="1" dirty="0"/>
              <a:t>3</a:t>
            </a:r>
            <a:r>
              <a:rPr lang="pl-PL" sz="2900" b="1" dirty="0"/>
              <a:t>. Opracowanie dokumentacji projektowej wraz z wykonaniem przebudowy i termomodernizacji świetlicy wiejskiej w Lipiu do aktywnej rekreacji seniorów: </a:t>
            </a:r>
            <a:br>
              <a:rPr lang="pl-PL" sz="2900" b="1" dirty="0"/>
            </a:br>
            <a:r>
              <a:rPr lang="pl-PL" sz="2900" b="1" u="sng" dirty="0"/>
              <a:t>2 200 000,00 zł</a:t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4ECE34B-3E70-832A-8F92-D2F8222FB2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z="2400" dirty="0"/>
              <a:t>wydatki Polski Ład: 2 000 000,00 zł</a:t>
            </a:r>
          </a:p>
          <a:p>
            <a:r>
              <a:rPr lang="pl-PL" sz="2400" dirty="0"/>
              <a:t>wydatki wkład własny: 200 000,00 zł</a:t>
            </a: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3362C24C-3A18-CAF2-26FE-2E722B1A15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7912" y="3253055"/>
            <a:ext cx="7226423" cy="2992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0840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B6EB46F-FA94-8600-DD5E-1D7CE626C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63480"/>
            <a:ext cx="10515600" cy="927208"/>
          </a:xfrm>
        </p:spPr>
        <p:txBody>
          <a:bodyPr>
            <a:normAutofit fontScale="90000"/>
          </a:bodyPr>
          <a:lstStyle/>
          <a:p>
            <a:r>
              <a:rPr lang="pl-PL" sz="2900" b="1" dirty="0"/>
              <a:t>4. Budowa boisk sportowych wielofunkcyjnych przy wiejskich szkołach podstawowych wraz z infrastrukturą rekreacyjną i drogową: </a:t>
            </a:r>
            <a:r>
              <a:rPr lang="pl-PL" sz="3100" b="1" u="sng" dirty="0"/>
              <a:t>5 671 900,00 zł</a:t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7858037-9A80-517B-90FD-D018C21E19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z="2400" dirty="0"/>
              <a:t>wydatki Polski Ład : 4 990 000,00 zł</a:t>
            </a:r>
          </a:p>
          <a:p>
            <a:r>
              <a:rPr lang="pl-PL" sz="2400" dirty="0"/>
              <a:t>wydatki wkład własny: 681 900,00 zł</a:t>
            </a:r>
          </a:p>
          <a:p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13DF5F44-E2A2-F8ED-CC01-9DEFC3FA5D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921" y="3107183"/>
            <a:ext cx="5125079" cy="3342443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B6166A41-8D6F-68D5-29D2-6614C2038F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6390" y="1825625"/>
            <a:ext cx="4475085" cy="2685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5757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27BB832-BD09-65C3-F9E2-CFA2B88B9A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5341" y="631456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pl-PL" sz="2800" b="1" dirty="0"/>
              <a:t>5. Odnowa i zagospodarowanie stawu w Strzelcach Wielkich i Strzelcach Małych </a:t>
            </a:r>
            <a:r>
              <a:rPr lang="pl-PL" sz="2800" b="1" u="sng" dirty="0"/>
              <a:t>212 000,00 zł </a:t>
            </a:r>
            <a:r>
              <a:rPr lang="pl-PL" sz="2800" b="1" dirty="0"/>
              <a:t>( dofinansowanie PROW 122 348,00 zł wkład własny 89 652,00 zł)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2BEEB0B6-93CA-F0CB-625E-0A8021D993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067" y="2362581"/>
            <a:ext cx="5037136" cy="3354733"/>
          </a:xfr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C56D587D-AB99-9785-6492-AB4B4B52B0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3141" y="2362581"/>
            <a:ext cx="5041268" cy="3354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0112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8A20771-2C6D-3EC8-862B-DC1C8BB28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3200" b="1" dirty="0"/>
              <a:t>6. Modernizacja oświetlenia w Gminie Piaski </a:t>
            </a:r>
            <a:r>
              <a:rPr lang="pl-PL" sz="3200" b="1" u="sng" dirty="0"/>
              <a:t>1 533 000,00 zł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D5FB918-7142-91BD-3CA0-34F2C029FD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wydatki Polski Ład : 1 226 340,00 zł</a:t>
            </a:r>
          </a:p>
          <a:p>
            <a:r>
              <a:rPr lang="pl-PL" dirty="0"/>
              <a:t>wydatki wkład własny: 306 660,00 zł</a:t>
            </a: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CB11BB4E-6812-6921-217B-7D90E02D2C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7923" y="2831976"/>
            <a:ext cx="5645877" cy="376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141153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473</Words>
  <Application>Microsoft Office PowerPoint</Application>
  <PresentationFormat>Panoramiczny</PresentationFormat>
  <Paragraphs>69</Paragraphs>
  <Slides>12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Motyw pakietu Office</vt:lpstr>
      <vt:lpstr>Wydatki majątkowe Gminy Piaski</vt:lpstr>
      <vt:lpstr>Wydatki majątkowe w latach 2014-2024</vt:lpstr>
      <vt:lpstr>Prezentacja programu PowerPoint</vt:lpstr>
      <vt:lpstr>1. Modernizacja stacji uzdatniania wody w Smogorzewie i Podrzeczu dla zabezpieczenia bezpieczeństwa mieszkańców</vt:lpstr>
      <vt:lpstr>2. Termomodernizacja budynku oświatowego w Gminie Piaski  5 940 050,00 zł ( Szkoła Podstawowa w Piaskach) </vt:lpstr>
      <vt:lpstr>3. Opracowanie dokumentacji projektowej wraz z wykonaniem przebudowy i termomodernizacji świetlicy wiejskiej w Lipiu do aktywnej rekreacji seniorów:  2 200 000,00 zł </vt:lpstr>
      <vt:lpstr>4. Budowa boisk sportowych wielofunkcyjnych przy wiejskich szkołach podstawowych wraz z infrastrukturą rekreacyjną i drogową: 5 671 900,00 zł </vt:lpstr>
      <vt:lpstr>5. Odnowa i zagospodarowanie stawu w Strzelcach Wielkich i Strzelcach Małych 212 000,00 zł ( dofinansowanie PROW 122 348,00 zł wkład własny 89 652,00 zł)</vt:lpstr>
      <vt:lpstr>6. Modernizacja oświetlenia w Gminie Piaski 1 533 000,00 zł</vt:lpstr>
      <vt:lpstr>7. Zakup i montaż urządzeń zabawowych na plac zabaw w Piaskach i Strzelcach Wielkich 183 360,92 zł</vt:lpstr>
      <vt:lpstr>Prezentacja programu PowerPoint</vt:lpstr>
      <vt:lpstr>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Wydatki majątkowe Gminy Piaski na rok 2024</dc:title>
  <dc:creator>B Sos</dc:creator>
  <cp:lastModifiedBy>B Sos</cp:lastModifiedBy>
  <cp:revision>2</cp:revision>
  <dcterms:created xsi:type="dcterms:W3CDTF">2023-12-18T23:47:56Z</dcterms:created>
  <dcterms:modified xsi:type="dcterms:W3CDTF">2023-12-19T00:04:47Z</dcterms:modified>
</cp:coreProperties>
</file>